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oleObject"/>
  <Default Extension="png" ContentType="image/png"/>
  <Default Extension="vml" ContentType="application/vnd.openxmlformats-officedocument.vmlDrawi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  <p:sldMasterId id="2147483843" r:id="rId2"/>
  </p:sldMasterIdLst>
  <p:notesMasterIdLst>
    <p:notesMasterId r:id="rId26"/>
  </p:notesMasterIdLst>
  <p:handoutMasterIdLst>
    <p:handoutMasterId r:id="rId27"/>
  </p:handoutMasterIdLst>
  <p:sldIdLst>
    <p:sldId id="418" r:id="rId3"/>
    <p:sldId id="392" r:id="rId4"/>
    <p:sldId id="394" r:id="rId5"/>
    <p:sldId id="395" r:id="rId6"/>
    <p:sldId id="397" r:id="rId7"/>
    <p:sldId id="398" r:id="rId8"/>
    <p:sldId id="399" r:id="rId9"/>
    <p:sldId id="400" r:id="rId10"/>
    <p:sldId id="401" r:id="rId11"/>
    <p:sldId id="402" r:id="rId12"/>
    <p:sldId id="403" r:id="rId13"/>
    <p:sldId id="404" r:id="rId14"/>
    <p:sldId id="405" r:id="rId15"/>
    <p:sldId id="406" r:id="rId16"/>
    <p:sldId id="407" r:id="rId17"/>
    <p:sldId id="408" r:id="rId18"/>
    <p:sldId id="409" r:id="rId19"/>
    <p:sldId id="415" r:id="rId20"/>
    <p:sldId id="411" r:id="rId21"/>
    <p:sldId id="412" r:id="rId22"/>
    <p:sldId id="417" r:id="rId23"/>
    <p:sldId id="413" r:id="rId24"/>
    <p:sldId id="414" r:id="rId2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000" kern="1200">
        <a:solidFill>
          <a:srgbClr val="000066"/>
        </a:solidFill>
        <a:latin typeface="Arial" charset="0"/>
        <a:ea typeface="MS PGothic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3000" kern="1200">
        <a:solidFill>
          <a:srgbClr val="000066"/>
        </a:solidFill>
        <a:latin typeface="Arial" charset="0"/>
        <a:ea typeface="MS PGothic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3000" kern="1200">
        <a:solidFill>
          <a:srgbClr val="000066"/>
        </a:solidFill>
        <a:latin typeface="Arial" charset="0"/>
        <a:ea typeface="MS PGothic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3000" kern="1200">
        <a:solidFill>
          <a:srgbClr val="000066"/>
        </a:solidFill>
        <a:latin typeface="Arial" charset="0"/>
        <a:ea typeface="MS PGothic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3000" kern="1200">
        <a:solidFill>
          <a:srgbClr val="000066"/>
        </a:solidFill>
        <a:latin typeface="Arial" charset="0"/>
        <a:ea typeface="MS PGothic" charset="-128"/>
        <a:cs typeface="+mn-cs"/>
      </a:defRPr>
    </a:lvl5pPr>
    <a:lvl6pPr marL="2286000" algn="l" defTabSz="914400" rtl="0" eaLnBrk="1" latinLnBrk="0" hangingPunct="1">
      <a:defRPr sz="3000" kern="1200">
        <a:solidFill>
          <a:srgbClr val="000066"/>
        </a:solidFill>
        <a:latin typeface="Arial" charset="0"/>
        <a:ea typeface="MS PGothic" charset="-128"/>
        <a:cs typeface="+mn-cs"/>
      </a:defRPr>
    </a:lvl6pPr>
    <a:lvl7pPr marL="2743200" algn="l" defTabSz="914400" rtl="0" eaLnBrk="1" latinLnBrk="0" hangingPunct="1">
      <a:defRPr sz="3000" kern="1200">
        <a:solidFill>
          <a:srgbClr val="000066"/>
        </a:solidFill>
        <a:latin typeface="Arial" charset="0"/>
        <a:ea typeface="MS PGothic" charset="-128"/>
        <a:cs typeface="+mn-cs"/>
      </a:defRPr>
    </a:lvl7pPr>
    <a:lvl8pPr marL="3200400" algn="l" defTabSz="914400" rtl="0" eaLnBrk="1" latinLnBrk="0" hangingPunct="1">
      <a:defRPr sz="3000" kern="1200">
        <a:solidFill>
          <a:srgbClr val="000066"/>
        </a:solidFill>
        <a:latin typeface="Arial" charset="0"/>
        <a:ea typeface="MS PGothic" charset="-128"/>
        <a:cs typeface="+mn-cs"/>
      </a:defRPr>
    </a:lvl8pPr>
    <a:lvl9pPr marL="3657600" algn="l" defTabSz="914400" rtl="0" eaLnBrk="1" latinLnBrk="0" hangingPunct="1">
      <a:defRPr sz="3000" kern="1200">
        <a:solidFill>
          <a:srgbClr val="000066"/>
        </a:solidFill>
        <a:latin typeface="Arial" charset="0"/>
        <a:ea typeface="MS PGothic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  <a:srgbClr val="A4C7CD"/>
    <a:srgbClr val="0066FF"/>
    <a:srgbClr val="A50021"/>
    <a:srgbClr val="000066"/>
    <a:srgbClr val="E4E7F2"/>
    <a:srgbClr val="2B337C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1"/>
    <p:restoredTop sz="94602"/>
  </p:normalViewPr>
  <p:slideViewPr>
    <p:cSldViewPr>
      <p:cViewPr>
        <p:scale>
          <a:sx n="83" d="100"/>
          <a:sy n="83" d="100"/>
        </p:scale>
        <p:origin x="1696" y="3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26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3488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jpeg>
</file>

<file path=ppt/media/image29.png>
</file>

<file path=ppt/media/image3.jpeg>
</file>

<file path=ppt/media/image30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9350" y="692150"/>
            <a:ext cx="4559300" cy="34163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51" name="Rectangle 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0123317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28" charset="0"/>
        <a:ea typeface="MS PGothic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28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28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28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28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6146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69406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E55EC683-F038-CF4B-883E-37EB419F80DF}" type="slidenum">
              <a:rPr lang="en-US" altLang="en-US"/>
              <a:pPr eaLnBrk="1" hangingPunct="1">
                <a:spcBef>
                  <a:spcPct val="0"/>
                </a:spcBef>
              </a:pPr>
              <a:t>2</a:t>
            </a:fld>
            <a:endParaRPr lang="en-US" altLang="en-US"/>
          </a:p>
        </p:txBody>
      </p:sp>
      <p:sp>
        <p:nvSpPr>
          <p:cNvPr id="81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8195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 New Roman" charset="0"/>
              <a:ea typeface="MS PGothic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747873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12290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latin typeface="Times New Roman" charset="0"/>
                <a:ea typeface="MS PGothic" charset="-128"/>
                <a:cs typeface="ＭＳ Ｐゴシック" charset="-128"/>
              </a:rPr>
              <a:t>-w, surroundings do work on the system; +q, surrounding give heat to the system</a:t>
            </a:r>
          </a:p>
          <a:p>
            <a:r>
              <a:rPr lang="en-US" altLang="en-US">
                <a:latin typeface="Times New Roman" charset="0"/>
                <a:ea typeface="MS PGothic" charset="-128"/>
                <a:cs typeface="ＭＳ Ｐゴシック" charset="-128"/>
              </a:rPr>
              <a:t>+w, system does work on the surroundings; -q, system gives up heat to the surroundings</a:t>
            </a:r>
          </a:p>
        </p:txBody>
      </p:sp>
    </p:spTree>
    <p:extLst>
      <p:ext uri="{BB962C8B-B14F-4D97-AF65-F5344CB8AC3E}">
        <p14:creationId xmlns:p14="http://schemas.microsoft.com/office/powerpoint/2010/main" val="13635745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23554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Times New Roman" charset="0"/>
              <a:ea typeface="MS PGothic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998344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30722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Times New Roman" charset="0"/>
              <a:ea typeface="MS PGothic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32352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E1B04D18-6019-7144-ACD1-8B26FC8EA6DD}" type="slidenum">
              <a:rPr lang="en-US" altLang="en-US"/>
              <a:pPr eaLnBrk="1" hangingPunct="1">
                <a:spcBef>
                  <a:spcPct val="0"/>
                </a:spcBef>
              </a:pPr>
              <a:t>20</a:t>
            </a:fld>
            <a:endParaRPr lang="en-US" altLang="en-US"/>
          </a:p>
        </p:txBody>
      </p:sp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 New Roman" charset="0"/>
              <a:ea typeface="MS PGothic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459354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AAF32D43-18BB-9E47-8FFD-62CBB5536F96}" type="slidenum">
              <a:rPr lang="en-US" altLang="en-US"/>
              <a:pPr eaLnBrk="1" hangingPunct="1">
                <a:spcBef>
                  <a:spcPct val="0"/>
                </a:spcBef>
              </a:pPr>
              <a:t>21</a:t>
            </a:fld>
            <a:endParaRPr lang="en-US" altLang="en-US"/>
          </a:p>
        </p:txBody>
      </p:sp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 New Roman" charset="0"/>
              <a:ea typeface="MS PGothic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199672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MS PGothic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180C35D2-4FEE-A24B-90B6-10491C20FD99}" type="slidenum">
              <a:rPr lang="en-US" altLang="en-US"/>
              <a:pPr eaLnBrk="1" hangingPunct="1">
                <a:spcBef>
                  <a:spcPct val="0"/>
                </a:spcBef>
              </a:pPr>
              <a:t>23</a:t>
            </a:fld>
            <a:endParaRPr lang="en-US" altLang="en-US"/>
          </a:p>
        </p:txBody>
      </p:sp>
      <p:sp>
        <p:nvSpPr>
          <p:cNvPr id="3891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38915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 New Roman" charset="0"/>
              <a:ea typeface="MS PGothic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67493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hyperlink" Target="http://www.cengage.com/chemistry/bettelheim" TargetMode="External"/><Relationship Id="rId5" Type="http://schemas.openxmlformats.org/officeDocument/2006/relationships/hyperlink" Target="http://www.cengage.com/chemistry/garrett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2" Type="http://schemas.openxmlformats.org/officeDocument/2006/relationships/hyperlink" Target="http://www.cengage.com/chemistry/bettelheim" TargetMode="Externa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3"/>
          <p:cNvSpPr>
            <a:spLocks noChangeArrowheads="1"/>
          </p:cNvSpPr>
          <p:nvPr userDrawn="1"/>
        </p:nvSpPr>
        <p:spPr bwMode="auto">
          <a:xfrm>
            <a:off x="0" y="0"/>
            <a:ext cx="9145588" cy="938213"/>
          </a:xfrm>
          <a:prstGeom prst="rect">
            <a:avLst/>
          </a:prstGeom>
          <a:solidFill>
            <a:srgbClr val="0C647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>
              <a:defRPr/>
            </a:pPr>
            <a:endParaRPr lang="en-US" altLang="en-US" smtClean="0"/>
          </a:p>
        </p:txBody>
      </p:sp>
      <p:pic>
        <p:nvPicPr>
          <p:cNvPr id="4" name="Picture 9" descr="BrooksCole_Logo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5613" y="0"/>
            <a:ext cx="2336800" cy="962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10"/>
          <p:cNvSpPr>
            <a:spLocks noChangeArrowheads="1"/>
          </p:cNvSpPr>
          <p:nvPr userDrawn="1"/>
        </p:nvSpPr>
        <p:spPr bwMode="auto">
          <a:xfrm>
            <a:off x="2638425" y="1066800"/>
            <a:ext cx="2894013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>
              <a:defRPr/>
            </a:pPr>
            <a:r>
              <a:rPr lang="en-US" altLang="en-US" sz="2400" smtClean="0">
                <a:solidFill>
                  <a:srgbClr val="FF0000"/>
                </a:solidFill>
              </a:rPr>
              <a:t>Reginald H. Garrett</a:t>
            </a:r>
          </a:p>
          <a:p>
            <a:pPr>
              <a:defRPr/>
            </a:pPr>
            <a:r>
              <a:rPr lang="en-US" altLang="en-US" sz="2400" smtClean="0">
                <a:solidFill>
                  <a:srgbClr val="FF0000"/>
                </a:solidFill>
              </a:rPr>
              <a:t>Charles M. Grisham</a:t>
            </a:r>
          </a:p>
        </p:txBody>
      </p:sp>
      <p:pic>
        <p:nvPicPr>
          <p:cNvPr id="6" name="Picture 6" descr="tro 1133106293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31763"/>
            <a:ext cx="2386013" cy="2860675"/>
          </a:xfrm>
          <a:prstGeom prst="rect">
            <a:avLst/>
          </a:prstGeom>
          <a:noFill/>
          <a:ln w="9525">
            <a:solidFill>
              <a:srgbClr val="FFFF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11">
            <a:hlinkClick r:id="rId4"/>
          </p:cNvPr>
          <p:cNvSpPr>
            <a:spLocks noChangeArrowheads="1"/>
          </p:cNvSpPr>
          <p:nvPr userDrawn="1"/>
        </p:nvSpPr>
        <p:spPr bwMode="auto">
          <a:xfrm>
            <a:off x="2638425" y="2057400"/>
            <a:ext cx="266541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200" u="sng" smtClean="0">
                <a:hlinkClick r:id="rId5"/>
              </a:rPr>
              <a:t>www.cengage.com/chemistry/garrett</a:t>
            </a:r>
            <a:endParaRPr lang="en-US" altLang="en-US" sz="1200" smtClean="0">
              <a:solidFill>
                <a:schemeClr val="tx1"/>
              </a:solidFill>
              <a:latin typeface="Verdana" pitchFamily="34" charset="0"/>
            </a:endParaRPr>
          </a:p>
        </p:txBody>
      </p:sp>
      <p:sp>
        <p:nvSpPr>
          <p:cNvPr id="8" name="Rectangle 13"/>
          <p:cNvSpPr>
            <a:spLocks noGrp="1" noChangeArrowheads="1"/>
          </p:cNvSpPr>
          <p:nvPr userDrawn="1"/>
        </p:nvSpPr>
        <p:spPr bwMode="auto">
          <a:xfrm>
            <a:off x="76200" y="6172200"/>
            <a:ext cx="8991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en-US" sz="2000" smtClean="0"/>
              <a:t>Reginald Garrett &amp; Charles Grisham </a:t>
            </a:r>
            <a:r>
              <a:rPr lang="en-US" altLang="en-US" sz="2000" smtClean="0">
                <a:solidFill>
                  <a:schemeClr val="tx1"/>
                </a:solidFill>
              </a:rPr>
              <a:t>• </a:t>
            </a:r>
            <a:r>
              <a:rPr lang="en-US" altLang="en-US" sz="2000" smtClean="0"/>
              <a:t>University of Virginia</a:t>
            </a:r>
            <a:endParaRPr lang="en-US" altLang="en-US" sz="2000" smtClean="0">
              <a:solidFill>
                <a:schemeClr val="tx1"/>
              </a:solidFill>
            </a:endParaRPr>
          </a:p>
        </p:txBody>
      </p:sp>
      <p:sp>
        <p:nvSpPr>
          <p:cNvPr id="187397" name="Rectangle 5"/>
          <p:cNvSpPr>
            <a:spLocks noGrp="1" noChangeArrowheads="1"/>
          </p:cNvSpPr>
          <p:nvPr>
            <p:ph type="ctrTitle"/>
          </p:nvPr>
        </p:nvSpPr>
        <p:spPr>
          <a:xfrm>
            <a:off x="685800" y="3048000"/>
            <a:ext cx="7772400" cy="1143000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3911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51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4338" y="73025"/>
            <a:ext cx="2227262" cy="66754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963" y="73025"/>
            <a:ext cx="6530975" cy="66754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4205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0963" y="73025"/>
            <a:ext cx="8910637" cy="66754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4548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8"/>
          <p:cNvSpPr>
            <a:spLocks noChangeArrowheads="1"/>
          </p:cNvSpPr>
          <p:nvPr userDrawn="1"/>
        </p:nvSpPr>
        <p:spPr bwMode="auto">
          <a:xfrm>
            <a:off x="0" y="0"/>
            <a:ext cx="9145588" cy="938213"/>
          </a:xfrm>
          <a:prstGeom prst="rect">
            <a:avLst/>
          </a:prstGeom>
          <a:solidFill>
            <a:srgbClr val="FF7C8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defRPr/>
            </a:pPr>
            <a:endParaRPr lang="en-US" altLang="en-US" smtClean="0"/>
          </a:p>
        </p:txBody>
      </p:sp>
      <p:sp>
        <p:nvSpPr>
          <p:cNvPr id="4" name="Rectangle 10"/>
          <p:cNvSpPr>
            <a:spLocks noChangeArrowheads="1"/>
          </p:cNvSpPr>
          <p:nvPr userDrawn="1"/>
        </p:nvSpPr>
        <p:spPr bwMode="auto">
          <a:xfrm>
            <a:off x="2638425" y="1066800"/>
            <a:ext cx="2922588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defRPr/>
            </a:pPr>
            <a:r>
              <a:rPr lang="en-US" altLang="en-US" sz="2400" smtClean="0"/>
              <a:t>Reginald H. Garrett</a:t>
            </a:r>
          </a:p>
          <a:p>
            <a:pPr>
              <a:defRPr/>
            </a:pPr>
            <a:r>
              <a:rPr lang="en-US" altLang="en-US" sz="2400" smtClean="0"/>
              <a:t>Charles M. Grisham</a:t>
            </a:r>
          </a:p>
        </p:txBody>
      </p:sp>
      <p:sp>
        <p:nvSpPr>
          <p:cNvPr id="5" name="Rectangle 11">
            <a:hlinkClick r:id="rId2"/>
          </p:cNvPr>
          <p:cNvSpPr>
            <a:spLocks noChangeArrowheads="1"/>
          </p:cNvSpPr>
          <p:nvPr userDrawn="1"/>
        </p:nvSpPr>
        <p:spPr bwMode="auto">
          <a:xfrm>
            <a:off x="2652713" y="2057400"/>
            <a:ext cx="2665412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200" u="sng" smtClean="0"/>
              <a:t>www.cengage.com/chemistry/garrett</a:t>
            </a:r>
            <a:endParaRPr lang="en-US" altLang="en-US" sz="1200" smtClean="0">
              <a:latin typeface="Verdana" panose="020B0604030504040204" pitchFamily="34" charset="0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 userDrawn="1"/>
        </p:nvSpPr>
        <p:spPr bwMode="auto">
          <a:xfrm>
            <a:off x="76200" y="6248400"/>
            <a:ext cx="8991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1000"/>
              <a:t>© 2017 Cengage Learning. All Rights Reserved. May not be copied, scanned, or duplicated, in whole or in part, except for use as permitted in a license distributed with a certain product or service or otherwise on a password-protected website for classroom use.</a:t>
            </a:r>
            <a:endParaRPr lang="en-US" altLang="en-US" sz="700">
              <a:solidFill>
                <a:srgbClr val="000000"/>
              </a:solidFill>
            </a:endParaRPr>
          </a:p>
        </p:txBody>
      </p:sp>
      <p:pic>
        <p:nvPicPr>
          <p:cNvPr id="7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" y="185738"/>
            <a:ext cx="2368550" cy="286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5" t="20270" r="13045" b="22020"/>
          <a:stretch>
            <a:fillRect/>
          </a:stretch>
        </p:blipFill>
        <p:spPr bwMode="auto">
          <a:xfrm>
            <a:off x="6858000" y="-3175"/>
            <a:ext cx="2286000" cy="9413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7397" name="Rectangle 5"/>
          <p:cNvSpPr>
            <a:spLocks noGrp="1" noChangeArrowheads="1"/>
          </p:cNvSpPr>
          <p:nvPr>
            <p:ph type="ctrTitle"/>
          </p:nvPr>
        </p:nvSpPr>
        <p:spPr>
          <a:xfrm>
            <a:off x="685800" y="3352800"/>
            <a:ext cx="7772400" cy="1143000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37053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9969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279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963" y="1017588"/>
            <a:ext cx="4378325" cy="5730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1688" y="1017588"/>
            <a:ext cx="4379912" cy="5730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8682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2324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0838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0543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686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488683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211189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9023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4338" y="73025"/>
            <a:ext cx="2227262" cy="66754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963" y="73025"/>
            <a:ext cx="6530975" cy="66754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6654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0963" y="73025"/>
            <a:ext cx="8910637" cy="66754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628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1530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963" y="1017588"/>
            <a:ext cx="4378325" cy="5730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1688" y="1017588"/>
            <a:ext cx="4379912" cy="5730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43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874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01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8853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1640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93126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4" Type="http://schemas.openxmlformats.org/officeDocument/2006/relationships/image" Target="../media/image4.jpeg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4C7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3"/>
          <p:cNvSpPr>
            <a:spLocks noChangeArrowheads="1"/>
          </p:cNvSpPr>
          <p:nvPr userDrawn="1"/>
        </p:nvSpPr>
        <p:spPr bwMode="auto">
          <a:xfrm>
            <a:off x="0" y="0"/>
            <a:ext cx="9145588" cy="938213"/>
          </a:xfrm>
          <a:prstGeom prst="rect">
            <a:avLst/>
          </a:prstGeom>
          <a:solidFill>
            <a:srgbClr val="0C647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>
              <a:defRPr/>
            </a:pPr>
            <a:endParaRPr lang="en-US" altLang="en-US" smtClean="0"/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0963" y="73025"/>
            <a:ext cx="8377237" cy="833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0963" y="1017588"/>
            <a:ext cx="8910637" cy="573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pic>
        <p:nvPicPr>
          <p:cNvPr id="1029" name="Picture 1" descr="tro snippet.jp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4200" y="0"/>
            <a:ext cx="939800" cy="93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40" r:id="rId11"/>
    <p:sldLayoutId id="2147483841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+mj-lt"/>
          <a:ea typeface="MS PGothic" pitchFamily="34" charset="-128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  <a:ea typeface="MS PGothic" pitchFamily="34" charset="-128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  <a:ea typeface="MS PGothic" pitchFamily="34" charset="-128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  <a:ea typeface="MS PGothic" pitchFamily="34" charset="-128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  <a:ea typeface="MS PGothic" pitchFamily="34" charset="-128"/>
          <a:cs typeface="ＭＳ Ｐゴシック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100000"/>
        <a:buFont typeface="Times" charset="0"/>
        <a:buChar char="•"/>
        <a:defRPr sz="2800">
          <a:solidFill>
            <a:srgbClr val="000066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100000"/>
        <a:buFont typeface="Times" charset="0"/>
        <a:buChar char="•"/>
        <a:defRPr sz="2800">
          <a:solidFill>
            <a:srgbClr val="000066"/>
          </a:solidFill>
          <a:latin typeface="+mn-lt"/>
          <a:ea typeface="MS PGothic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charset="0"/>
        <a:buChar char="•"/>
        <a:defRPr sz="2800">
          <a:solidFill>
            <a:srgbClr val="000066"/>
          </a:solidFill>
          <a:latin typeface="+mn-lt"/>
          <a:ea typeface="MS PGothic" pitchFamily="3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charset="0"/>
        <a:buChar char="•"/>
        <a:defRPr sz="2800">
          <a:solidFill>
            <a:srgbClr val="000066"/>
          </a:solidFill>
          <a:latin typeface="+mn-lt"/>
          <a:ea typeface="MS PGothic" pitchFamily="3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charset="0"/>
        <a:buChar char="•"/>
        <a:defRPr sz="2800">
          <a:solidFill>
            <a:srgbClr val="000066"/>
          </a:solidFill>
          <a:latin typeface="+mn-lt"/>
          <a:ea typeface="MS PGothic" pitchFamily="34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pitchFamily="28" charset="0"/>
        <a:buChar char="•"/>
        <a:defRPr sz="2800">
          <a:solidFill>
            <a:srgbClr val="000066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pitchFamily="28" charset="0"/>
        <a:buChar char="•"/>
        <a:defRPr sz="2800">
          <a:solidFill>
            <a:srgbClr val="000066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pitchFamily="28" charset="0"/>
        <a:buChar char="•"/>
        <a:defRPr sz="2800">
          <a:solidFill>
            <a:srgbClr val="000066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pitchFamily="28" charset="0"/>
        <a:buChar char="•"/>
        <a:defRPr sz="2800">
          <a:solidFill>
            <a:srgbClr val="000066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3"/>
          <p:cNvSpPr>
            <a:spLocks noChangeArrowheads="1"/>
          </p:cNvSpPr>
          <p:nvPr userDrawn="1"/>
        </p:nvSpPr>
        <p:spPr bwMode="auto">
          <a:xfrm>
            <a:off x="0" y="0"/>
            <a:ext cx="9145588" cy="938213"/>
          </a:xfrm>
          <a:prstGeom prst="rect">
            <a:avLst/>
          </a:prstGeom>
          <a:solidFill>
            <a:srgbClr val="FF7C8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defRPr/>
            </a:pPr>
            <a:endParaRPr lang="en-US" altLang="en-US" smtClean="0"/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0963" y="73025"/>
            <a:ext cx="8377237" cy="833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0963" y="1017588"/>
            <a:ext cx="8910637" cy="573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pic>
        <p:nvPicPr>
          <p:cNvPr id="1029" name="Picture 1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8" t="42223" r="37915" b="39999"/>
          <a:stretch>
            <a:fillRect/>
          </a:stretch>
        </p:blipFill>
        <p:spPr bwMode="auto">
          <a:xfrm>
            <a:off x="8145463" y="0"/>
            <a:ext cx="1000125" cy="941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88732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4" r:id="rId1"/>
    <p:sldLayoutId id="2147483845" r:id="rId2"/>
    <p:sldLayoutId id="2147483846" r:id="rId3"/>
    <p:sldLayoutId id="2147483847" r:id="rId4"/>
    <p:sldLayoutId id="2147483848" r:id="rId5"/>
    <p:sldLayoutId id="2147483849" r:id="rId6"/>
    <p:sldLayoutId id="2147483850" r:id="rId7"/>
    <p:sldLayoutId id="2147483851" r:id="rId8"/>
    <p:sldLayoutId id="2147483852" r:id="rId9"/>
    <p:sldLayoutId id="2147483853" r:id="rId10"/>
    <p:sldLayoutId id="2147483854" r:id="rId11"/>
    <p:sldLayoutId id="2147483855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+mj-lt"/>
          <a:ea typeface="ＭＳ Ｐゴシック" charset="0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100000"/>
        <a:buFont typeface="Times" panose="02020603050405020304" pitchFamily="18" charset="0"/>
        <a:buChar char="•"/>
        <a:defRPr sz="2800">
          <a:solidFill>
            <a:srgbClr val="000066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100000"/>
        <a:buFont typeface="Times" panose="02020603050405020304" pitchFamily="18" charset="0"/>
        <a:buChar char="•"/>
        <a:defRPr sz="2800">
          <a:solidFill>
            <a:srgbClr val="000066"/>
          </a:solidFill>
          <a:latin typeface="+mn-lt"/>
          <a:ea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panose="02020603050405020304" pitchFamily="18" charset="0"/>
        <a:buChar char="•"/>
        <a:defRPr sz="2800">
          <a:solidFill>
            <a:srgbClr val="000066"/>
          </a:solidFill>
          <a:latin typeface="+mn-lt"/>
          <a:ea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panose="02020603050405020304" pitchFamily="18" charset="0"/>
        <a:buChar char="•"/>
        <a:defRPr sz="2800">
          <a:solidFill>
            <a:srgbClr val="000066"/>
          </a:solidFill>
          <a:latin typeface="+mn-lt"/>
          <a:ea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panose="02020603050405020304" pitchFamily="18" charset="0"/>
        <a:buChar char="•"/>
        <a:defRPr sz="2800">
          <a:solidFill>
            <a:srgbClr val="000066"/>
          </a:solidFill>
          <a:latin typeface="+mn-lt"/>
          <a:ea typeface="ＭＳ Ｐゴシック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pitchFamily="28" charset="0"/>
        <a:buChar char="•"/>
        <a:defRPr sz="2800">
          <a:solidFill>
            <a:srgbClr val="000066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pitchFamily="28" charset="0"/>
        <a:buChar char="•"/>
        <a:defRPr sz="2800">
          <a:solidFill>
            <a:srgbClr val="000066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pitchFamily="28" charset="0"/>
        <a:buChar char="•"/>
        <a:defRPr sz="2800">
          <a:solidFill>
            <a:srgbClr val="000066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pitchFamily="28" charset="0"/>
        <a:buChar char="•"/>
        <a:defRPr sz="2800">
          <a:solidFill>
            <a:srgbClr val="000066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20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4" Type="http://schemas.openxmlformats.org/officeDocument/2006/relationships/image" Target="../media/image21.png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5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0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8.jpeg"/><Relationship Id="rId5" Type="http://schemas.openxmlformats.org/officeDocument/2006/relationships/oleObject" Target="../embeddings/oleObject1.bin"/><Relationship Id="rId6" Type="http://schemas.openxmlformats.org/officeDocument/2006/relationships/image" Target="../media/image7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4" Type="http://schemas.openxmlformats.org/officeDocument/2006/relationships/image" Target="../media/image11.jpeg"/><Relationship Id="rId5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4" Type="http://schemas.openxmlformats.org/officeDocument/2006/relationships/image" Target="../media/image11.jpeg"/><Relationship Id="rId5" Type="http://schemas.openxmlformats.org/officeDocument/2006/relationships/image" Target="../media/image12.jpeg"/><Relationship Id="rId6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3276600"/>
            <a:ext cx="7772400" cy="1752600"/>
          </a:xfrm>
        </p:spPr>
        <p:txBody>
          <a:bodyPr/>
          <a:lstStyle/>
          <a:p>
            <a:r>
              <a:rPr lang="en-US" altLang="en-US" sz="4400" dirty="0">
                <a:ea typeface="MS PGothic" charset="-128"/>
                <a:cs typeface="ＭＳ Ｐゴシック" charset="-128"/>
              </a:rPr>
              <a:t>Chapter 3</a:t>
            </a:r>
            <a:br>
              <a:rPr lang="en-US" altLang="en-US" sz="4400" dirty="0">
                <a:ea typeface="MS PGothic" charset="-128"/>
                <a:cs typeface="ＭＳ Ｐゴシック" charset="-128"/>
              </a:rPr>
            </a:br>
            <a:r>
              <a:rPr lang="en-US" altLang="en-US" sz="4400" dirty="0">
                <a:ea typeface="MS PGothic" charset="-128"/>
                <a:cs typeface="ＭＳ Ｐゴシック" charset="-128"/>
              </a:rPr>
              <a:t>Thermodynamics of Biological Systems</a:t>
            </a:r>
            <a:br>
              <a:rPr lang="en-US" altLang="en-US" sz="4400" dirty="0">
                <a:ea typeface="MS PGothic" charset="-128"/>
                <a:cs typeface="ＭＳ Ｐゴシック" charset="-128"/>
              </a:rPr>
            </a:br>
            <a:r>
              <a:rPr lang="en-US" altLang="en-US" sz="2800" dirty="0">
                <a:ea typeface="MS PGothic" charset="-128"/>
                <a:cs typeface="ＭＳ Ｐゴシック" charset="-128"/>
              </a:rPr>
              <a:t>(Substitute Chapter 3 from Matthews et al. is posted on eLearning)</a:t>
            </a:r>
            <a:endParaRPr lang="en-US" altLang="en-US" sz="2800" b="1" dirty="0">
              <a:ea typeface="MS PGothic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33098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Picture 3" descr="Gibbs%20Equa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1850" y="228600"/>
            <a:ext cx="4940300" cy="640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5" name="Picture 3" descr="Standard%20Sta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1850" y="228600"/>
            <a:ext cx="4940300" cy="640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529" name="Object 7"/>
          <p:cNvGraphicFramePr>
            <a:graphicFrameLocks noChangeAspect="1"/>
          </p:cNvGraphicFramePr>
          <p:nvPr/>
        </p:nvGraphicFramePr>
        <p:xfrm>
          <a:off x="1371600" y="152400"/>
          <a:ext cx="5064125" cy="655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8" name="Image" r:id="rId4" imgW="2798070" imgH="3621031" progId="Photoshop.Image.9">
                  <p:embed/>
                </p:oleObj>
              </mc:Choice>
              <mc:Fallback>
                <p:oleObj name="Image" r:id="rId4" imgW="2798070" imgH="3621031" progId="Photoshop.Image.9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71600" y="152400"/>
                        <a:ext cx="5064125" cy="6553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387" name="Text Box 4"/>
          <p:cNvSpPr txBox="1">
            <a:spLocks noChangeArrowheads="1"/>
          </p:cNvSpPr>
          <p:nvPr/>
        </p:nvSpPr>
        <p:spPr bwMode="auto">
          <a:xfrm>
            <a:off x="6172200" y="1447800"/>
            <a:ext cx="327660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1pPr>
            <a:lvl2pPr marL="742950" indent="-285750" eaLnBrk="0" hangingPunct="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2pPr>
            <a:lvl3pPr marL="1143000" indent="-228600" eaLnBrk="0" hangingPunct="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3pPr>
            <a:lvl4pPr marL="1600200" indent="-228600" eaLnBrk="0" hangingPunct="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4pPr>
            <a:lvl5pPr marL="2057400" indent="-228600" eaLnBrk="0" hangingPunct="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  <a:defRPr/>
            </a:pPr>
            <a:r>
              <a:rPr lang="en-US" altLang="en-US" sz="2000" smtClean="0">
                <a:solidFill>
                  <a:srgbClr val="FF0000"/>
                </a:solidFill>
              </a:rPr>
              <a:t>← These are equilibration</a:t>
            </a:r>
          </a:p>
          <a:p>
            <a:pPr eaLnBrk="1" hangingPunct="1">
              <a:spcBef>
                <a:spcPct val="0"/>
              </a:spcBef>
              <a:buSzTx/>
              <a:buFontTx/>
              <a:buNone/>
              <a:defRPr/>
            </a:pPr>
            <a:r>
              <a:rPr lang="en-US" altLang="en-US" sz="2000" smtClean="0">
                <a:solidFill>
                  <a:srgbClr val="FF0000"/>
                </a:solidFill>
              </a:rPr>
              <a:t>     concentrations</a:t>
            </a:r>
          </a:p>
          <a:p>
            <a:pPr eaLnBrk="1" hangingPunct="1">
              <a:spcBef>
                <a:spcPct val="0"/>
              </a:spcBef>
              <a:buSzTx/>
              <a:buFontTx/>
              <a:buNone/>
              <a:defRPr/>
            </a:pPr>
            <a:r>
              <a:rPr lang="en-US" altLang="en-US" sz="3000" smtClean="0"/>
              <a:t> </a:t>
            </a:r>
          </a:p>
        </p:txBody>
      </p:sp>
      <p:sp>
        <p:nvSpPr>
          <p:cNvPr id="16388" name="Text Box 5"/>
          <p:cNvSpPr txBox="1">
            <a:spLocks noChangeArrowheads="1"/>
          </p:cNvSpPr>
          <p:nvPr/>
        </p:nvSpPr>
        <p:spPr bwMode="auto">
          <a:xfrm>
            <a:off x="6186488" y="2133600"/>
            <a:ext cx="3186112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1pPr>
            <a:lvl2pPr marL="742950" indent="-285750" eaLnBrk="0" hangingPunct="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2pPr>
            <a:lvl3pPr marL="1143000" indent="-228600" eaLnBrk="0" hangingPunct="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3pPr>
            <a:lvl4pPr marL="1600200" indent="-228600" eaLnBrk="0" hangingPunct="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4pPr>
            <a:lvl5pPr marL="2057400" indent="-228600" eaLnBrk="0" hangingPunct="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  <a:defRPr/>
            </a:pPr>
            <a:r>
              <a:rPr lang="en-US" altLang="en-US" sz="3000" smtClean="0">
                <a:solidFill>
                  <a:srgbClr val="FF0000"/>
                </a:solidFill>
              </a:rPr>
              <a:t>←</a:t>
            </a:r>
            <a:r>
              <a:rPr lang="en-US" altLang="en-US" sz="2000" smtClean="0">
                <a:solidFill>
                  <a:srgbClr val="FF0000"/>
                </a:solidFill>
              </a:rPr>
              <a:t>These are variable</a:t>
            </a:r>
          </a:p>
          <a:p>
            <a:pPr eaLnBrk="1" hangingPunct="1">
              <a:spcBef>
                <a:spcPct val="0"/>
              </a:spcBef>
              <a:buSzTx/>
              <a:buFontTx/>
              <a:buNone/>
              <a:defRPr/>
            </a:pPr>
            <a:r>
              <a:rPr lang="en-US" altLang="en-US" sz="2000" smtClean="0">
                <a:solidFill>
                  <a:srgbClr val="FF0000"/>
                </a:solidFill>
              </a:rPr>
              <a:t>     concentrations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577" name="Object 8"/>
          <p:cNvGraphicFramePr>
            <a:graphicFrameLocks noChangeAspect="1"/>
          </p:cNvGraphicFramePr>
          <p:nvPr/>
        </p:nvGraphicFramePr>
        <p:xfrm>
          <a:off x="2139950" y="228600"/>
          <a:ext cx="4946650" cy="640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4" name="Image" r:id="rId3" imgW="2798070" imgH="3621031" progId="Photoshop.Image.9">
                  <p:embed/>
                </p:oleObj>
              </mc:Choice>
              <mc:Fallback>
                <p:oleObj name="Image" r:id="rId3" imgW="2798070" imgH="3621031" progId="Photoshop.Image.9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9950" y="228600"/>
                        <a:ext cx="4946650" cy="6400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3" descr="Fig 3-6 deltaG vs [S]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228600"/>
            <a:ext cx="5129213" cy="640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2" name="Text Box 5"/>
          <p:cNvSpPr txBox="1">
            <a:spLocks noChangeArrowheads="1"/>
          </p:cNvSpPr>
          <p:nvPr/>
        </p:nvSpPr>
        <p:spPr bwMode="auto">
          <a:xfrm>
            <a:off x="228600" y="304800"/>
            <a:ext cx="3140075" cy="344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000">
                <a:solidFill>
                  <a:schemeClr val="tx1"/>
                </a:solidFill>
              </a:rPr>
              <a:t>Fig. 3.6  Free energy change as a function of reaction mixture composition. The black curve shows </a:t>
            </a:r>
            <a:r>
              <a:rPr lang="el-GR" altLang="en-US" sz="2000">
                <a:solidFill>
                  <a:schemeClr val="tx1"/>
                </a:solidFill>
                <a:latin typeface="Times New Roman" charset="0"/>
              </a:rPr>
              <a:t>Δ</a:t>
            </a:r>
            <a:r>
              <a:rPr lang="en-US" altLang="en-US" sz="2000">
                <a:solidFill>
                  <a:schemeClr val="tx1"/>
                </a:solidFill>
                <a:latin typeface="Times New Roman" charset="0"/>
              </a:rPr>
              <a:t>G </a:t>
            </a:r>
            <a:r>
              <a:rPr lang="en-US" altLang="en-US" sz="2000">
                <a:solidFill>
                  <a:schemeClr val="tx1"/>
                </a:solidFill>
              </a:rPr>
              <a:t>for the conversion of 1 mole </a:t>
            </a:r>
            <a:r>
              <a:rPr lang="en-US" altLang="en-US" sz="2000">
                <a:solidFill>
                  <a:srgbClr val="FF0000"/>
                </a:solidFill>
              </a:rPr>
              <a:t>glucose</a:t>
            </a:r>
            <a:r>
              <a:rPr lang="en-US" altLang="en-US" sz="2000">
                <a:solidFill>
                  <a:schemeClr val="tx1"/>
                </a:solidFill>
              </a:rPr>
              <a:t>-6-phosphate to </a:t>
            </a:r>
            <a:r>
              <a:rPr lang="en-US" altLang="en-US" sz="2000">
                <a:solidFill>
                  <a:srgbClr val="FF0000"/>
                </a:solidFill>
              </a:rPr>
              <a:t>fructose</a:t>
            </a:r>
            <a:r>
              <a:rPr lang="en-US" altLang="en-US" sz="2000">
                <a:solidFill>
                  <a:schemeClr val="tx1"/>
                </a:solidFill>
              </a:rPr>
              <a:t>-6-phosphate as a function of the fraction of either component. </a:t>
            </a:r>
            <a:endParaRPr lang="el-GR" altLang="en-US" sz="2000">
              <a:solidFill>
                <a:schemeClr val="tx1"/>
              </a:solidFill>
            </a:endParaRP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endParaRPr lang="en-US" altLang="en-US" sz="200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20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Picture 3" descr="deltaG%20vs%20conc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1850" y="228600"/>
            <a:ext cx="4940300" cy="640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49" name="Picture 3" descr="van't%20Hoff%20plo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1850" y="228600"/>
            <a:ext cx="4940300" cy="640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5"/>
          <p:cNvSpPr>
            <a:spLocks noGrp="1" noChangeArrowheads="1"/>
          </p:cNvSpPr>
          <p:nvPr>
            <p:ph type="title"/>
          </p:nvPr>
        </p:nvSpPr>
        <p:spPr>
          <a:xfrm>
            <a:off x="609600" y="3810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>
                <a:solidFill>
                  <a:srgbClr val="FF0000"/>
                </a:solidFill>
                <a:ea typeface="MS PGothic" charset="-128"/>
                <a:cs typeface="ＭＳ Ｐゴシック" charset="-128"/>
              </a:rPr>
              <a:t>Coupled Reactions</a:t>
            </a:r>
          </a:p>
        </p:txBody>
      </p:sp>
      <p:sp>
        <p:nvSpPr>
          <p:cNvPr id="23555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762000" y="1676400"/>
            <a:ext cx="7772400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>
                <a:ea typeface="MS PGothic" charset="-128"/>
                <a:cs typeface="ＭＳ Ｐゴシック" charset="-128"/>
              </a:rPr>
              <a:t>Bioreactions with unfavorable </a:t>
            </a:r>
            <a:r>
              <a:rPr lang="el-GR" altLang="en-US">
                <a:ea typeface="MS PGothic" charset="-128"/>
                <a:cs typeface="ＭＳ Ｐゴシック" charset="-128"/>
              </a:rPr>
              <a:t>Δ</a:t>
            </a:r>
            <a:r>
              <a:rPr lang="en-US" altLang="en-US">
                <a:ea typeface="MS PGothic" charset="-128"/>
                <a:cs typeface="ＭＳ Ｐゴシック" charset="-128"/>
              </a:rPr>
              <a:t>Gº′ are often driven in the forward direction by coupling the reaction to hydrolysis of a high-energy phosphate compound.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>
                <a:ea typeface="MS PGothic" charset="-128"/>
                <a:cs typeface="ＭＳ Ｐゴシック" charset="-128"/>
              </a:rPr>
              <a:t>The overall </a:t>
            </a:r>
            <a:r>
              <a:rPr lang="el-GR" altLang="en-US">
                <a:ea typeface="MS PGothic" charset="-128"/>
                <a:cs typeface="ＭＳ Ｐゴシック" charset="-128"/>
              </a:rPr>
              <a:t>Δ</a:t>
            </a:r>
            <a:r>
              <a:rPr lang="en-US" altLang="en-US">
                <a:ea typeface="MS PGothic" charset="-128"/>
                <a:cs typeface="ＭＳ Ｐゴシック" charset="-128"/>
              </a:rPr>
              <a:t>Gº′ for a coupled reaction is the sum of the two </a:t>
            </a:r>
            <a:r>
              <a:rPr lang="el-GR" altLang="en-US">
                <a:ea typeface="MS PGothic" charset="-128"/>
                <a:cs typeface="ＭＳ Ｐゴシック" charset="-128"/>
              </a:rPr>
              <a:t>Δ</a:t>
            </a:r>
            <a:r>
              <a:rPr lang="en-US" altLang="en-US">
                <a:ea typeface="MS PGothic" charset="-128"/>
                <a:cs typeface="ＭＳ Ｐゴシック" charset="-128"/>
              </a:rPr>
              <a:t>Gº′ values for the individual reactions.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>
                <a:ea typeface="MS PGothic" charset="-128"/>
                <a:cs typeface="ＭＳ Ｐゴシック" charset="-128"/>
              </a:rPr>
              <a:t>ATP is the most commonly used high-energy compound.  It can be considered the energy currency of the cell. </a:t>
            </a:r>
          </a:p>
          <a:p>
            <a:pPr eaLnBrk="1" hangingPunct="1">
              <a:lnSpc>
                <a:spcPct val="90000"/>
              </a:lnSpc>
            </a:pPr>
            <a:endParaRPr lang="en-US" altLang="en-US">
              <a:ea typeface="MS PGothic" charset="-128"/>
              <a:cs typeface="ＭＳ Ｐゴシック" charset="-128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endParaRPr lang="en-US" altLang="en-US">
              <a:ea typeface="MS PGothic" charset="-128"/>
              <a:cs typeface="ＭＳ Ｐゴシック" charset="-128"/>
            </a:endParaRPr>
          </a:p>
          <a:p>
            <a:pPr eaLnBrk="1" hangingPunct="1">
              <a:lnSpc>
                <a:spcPct val="90000"/>
              </a:lnSpc>
            </a:pPr>
            <a:endParaRPr lang="en-US" altLang="en-US">
              <a:ea typeface="MS PGothic" charset="-128"/>
              <a:cs typeface="ＭＳ Ｐゴシック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5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5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/>
          <p:cNvSpPr>
            <a:spLocks noGrp="1"/>
          </p:cNvSpPr>
          <p:nvPr>
            <p:ph type="title"/>
          </p:nvPr>
        </p:nvSpPr>
        <p:spPr>
          <a:xfrm>
            <a:off x="80963" y="0"/>
            <a:ext cx="8377237" cy="906463"/>
          </a:xfrm>
        </p:spPr>
        <p:txBody>
          <a:bodyPr/>
          <a:lstStyle/>
          <a:p>
            <a:r>
              <a:rPr lang="en-US" altLang="en-US" sz="2800">
                <a:ea typeface="MS PGothic" charset="-128"/>
                <a:cs typeface="ＭＳ Ｐゴシック" charset="-128"/>
              </a:rPr>
              <a:t>ATP Contains Two Pyrophosphate Linkages</a:t>
            </a:r>
          </a:p>
        </p:txBody>
      </p:sp>
      <p:pic>
        <p:nvPicPr>
          <p:cNvPr id="29698" name="Picture 7" descr="03f07.jpg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9525" y="1143000"/>
            <a:ext cx="6594475" cy="573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699" name="TextBox 4"/>
          <p:cNvSpPr txBox="1">
            <a:spLocks noChangeArrowheads="1"/>
          </p:cNvSpPr>
          <p:nvPr/>
        </p:nvSpPr>
        <p:spPr bwMode="auto">
          <a:xfrm>
            <a:off x="0" y="1600200"/>
            <a:ext cx="2397125" cy="37861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400"/>
              <a:t>Figure 3.4</a:t>
            </a: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400"/>
              <a:t>ATP contains two pyrophosphate linkages.  The hydrolysis of phosphoric acid anhydrides is highly favorable.</a:t>
            </a:r>
          </a:p>
        </p:txBody>
      </p:sp>
      <p:sp>
        <p:nvSpPr>
          <p:cNvPr id="29700" name="Text Box 5"/>
          <p:cNvSpPr txBox="1">
            <a:spLocks noChangeArrowheads="1"/>
          </p:cNvSpPr>
          <p:nvPr/>
        </p:nvSpPr>
        <p:spPr bwMode="auto">
          <a:xfrm>
            <a:off x="-49213" y="985838"/>
            <a:ext cx="2627313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Times New Roman" charset="0"/>
              </a:rPr>
              <a:t>(from Garrett &amp; Grisham, </a:t>
            </a: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Times New Roman" charset="0"/>
              </a:rPr>
              <a:t>page 63)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ext Box 3"/>
          <p:cNvSpPr txBox="1">
            <a:spLocks noChangeArrowheads="1"/>
          </p:cNvSpPr>
          <p:nvPr/>
        </p:nvSpPr>
        <p:spPr bwMode="auto">
          <a:xfrm>
            <a:off x="152400" y="468313"/>
            <a:ext cx="3063875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000">
                <a:solidFill>
                  <a:schemeClr val="tx1"/>
                </a:solidFill>
              </a:rPr>
              <a:t>Fig. 3.7  Hydrolysis reactions for some biologically important ‘high-energy’ phosphate compounds. Labile phosphate groups highlighted in yellow; Pi products in blue.  </a:t>
            </a:r>
            <a:r>
              <a:rPr lang="el-GR" altLang="en-US" sz="2000">
                <a:solidFill>
                  <a:schemeClr val="tx1"/>
                </a:solidFill>
                <a:latin typeface="Times New Roman" charset="0"/>
              </a:rPr>
              <a:t>Δ</a:t>
            </a:r>
            <a:r>
              <a:rPr lang="en-US" altLang="en-US" sz="2000">
                <a:solidFill>
                  <a:schemeClr val="tx1"/>
                </a:solidFill>
                <a:latin typeface="Times New Roman" charset="0"/>
              </a:rPr>
              <a:t>G°′ </a:t>
            </a:r>
            <a:r>
              <a:rPr lang="en-US" altLang="en-US" sz="2000">
                <a:solidFill>
                  <a:schemeClr val="tx1"/>
                </a:solidFill>
              </a:rPr>
              <a:t>values for the reactions (aka. transfer potentials for the labile phosphates) are shown to the right.  </a:t>
            </a:r>
          </a:p>
        </p:txBody>
      </p:sp>
      <p:pic>
        <p:nvPicPr>
          <p:cNvPr id="31746" name="Picture 4" descr="Fig 3-7 High energy bond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2938" y="-228600"/>
            <a:ext cx="5884862" cy="784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 sz="3600">
                <a:ea typeface="MS PGothic" charset="-128"/>
                <a:cs typeface="ＭＳ Ｐゴシック" charset="-128"/>
              </a:rPr>
              <a:t>Outline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533400" y="1127125"/>
            <a:ext cx="8377238" cy="5730875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endParaRPr lang="en-US" altLang="en-US">
              <a:ea typeface="MS PGothic" charset="-128"/>
              <a:cs typeface="ＭＳ Ｐゴシック" charset="-128"/>
            </a:endParaRPr>
          </a:p>
          <a:p>
            <a:pPr eaLnBrk="1" hangingPunct="1"/>
            <a:r>
              <a:rPr lang="en-US" altLang="en-US">
                <a:ea typeface="MS PGothic" charset="-128"/>
                <a:cs typeface="ＭＳ Ｐゴシック" charset="-128"/>
              </a:rPr>
              <a:t>1</a:t>
            </a:r>
            <a:r>
              <a:rPr lang="en-US" altLang="en-US" baseline="30000">
                <a:ea typeface="MS PGothic" charset="-128"/>
                <a:cs typeface="ＭＳ Ｐゴシック" charset="-128"/>
              </a:rPr>
              <a:t>st</a:t>
            </a:r>
            <a:r>
              <a:rPr lang="en-US" altLang="en-US">
                <a:ea typeface="MS PGothic" charset="-128"/>
                <a:cs typeface="ＭＳ Ｐゴシック" charset="-128"/>
              </a:rPr>
              <a:t> &amp; 2</a:t>
            </a:r>
            <a:r>
              <a:rPr lang="en-US" altLang="en-US" baseline="30000">
                <a:ea typeface="MS PGothic" charset="-128"/>
                <a:cs typeface="ＭＳ Ｐゴシック" charset="-128"/>
              </a:rPr>
              <a:t>nd</a:t>
            </a:r>
            <a:r>
              <a:rPr lang="en-US" altLang="en-US">
                <a:ea typeface="MS PGothic" charset="-128"/>
                <a:cs typeface="ＭＳ Ｐゴシック" charset="-128"/>
              </a:rPr>
              <a:t> Laws of Thermodynamics</a:t>
            </a:r>
          </a:p>
          <a:p>
            <a:pPr eaLnBrk="1" hangingPunct="1"/>
            <a:r>
              <a:rPr lang="en-US" altLang="en-US">
                <a:ea typeface="MS PGothic" charset="-128"/>
                <a:cs typeface="ＭＳ Ｐゴシック" charset="-128"/>
              </a:rPr>
              <a:t>Enthalpy &amp; entropy</a:t>
            </a:r>
          </a:p>
          <a:p>
            <a:pPr eaLnBrk="1" hangingPunct="1"/>
            <a:r>
              <a:rPr lang="en-US" altLang="en-US">
                <a:ea typeface="MS PGothic" charset="-128"/>
                <a:cs typeface="ＭＳ Ｐゴシック" charset="-128"/>
              </a:rPr>
              <a:t>Gibbs free energy equations for reactions</a:t>
            </a:r>
          </a:p>
          <a:p>
            <a:pPr eaLnBrk="1" hangingPunct="1"/>
            <a:r>
              <a:rPr lang="en-US" altLang="en-US">
                <a:ea typeface="MS PGothic" charset="-128"/>
                <a:cs typeface="ＭＳ Ｐゴシック" charset="-128"/>
              </a:rPr>
              <a:t>Coupled reactions</a:t>
            </a:r>
          </a:p>
          <a:p>
            <a:pPr eaLnBrk="1" hangingPunct="1"/>
            <a:r>
              <a:rPr lang="en-US" altLang="en-US">
                <a:ea typeface="MS PGothic" charset="-128"/>
                <a:cs typeface="ＭＳ Ｐゴシック" charset="-128"/>
              </a:rPr>
              <a:t>ATP, how it works as the energy carrier</a:t>
            </a:r>
          </a:p>
          <a:p>
            <a:pPr eaLnBrk="1" hangingPunct="1">
              <a:buFont typeface="Times" charset="0"/>
              <a:buNone/>
            </a:pPr>
            <a:r>
              <a:rPr lang="en-US" altLang="en-US">
                <a:ea typeface="MS PGothic" charset="-128"/>
                <a:cs typeface="ＭＳ Ｐゴシック" charset="-128"/>
              </a:rPr>
              <a:t>	of the cell</a:t>
            </a:r>
          </a:p>
          <a:p>
            <a:pPr eaLnBrk="1" hangingPunct="1"/>
            <a:endParaRPr lang="en-US" altLang="en-US">
              <a:ea typeface="MS PGothic" charset="-128"/>
              <a:cs typeface="ＭＳ Ｐゴシック" charset="-128"/>
            </a:endParaRPr>
          </a:p>
          <a:p>
            <a:pPr eaLnBrk="1" hangingPunct="1"/>
            <a:endParaRPr lang="en-US" altLang="en-US">
              <a:ea typeface="MS PGothic" charset="-128"/>
              <a:cs typeface="ＭＳ Ｐゴシック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/>
          <p:cNvSpPr>
            <a:spLocks noGrp="1"/>
          </p:cNvSpPr>
          <p:nvPr>
            <p:ph type="title" idx="4294967295"/>
          </p:nvPr>
        </p:nvSpPr>
        <p:spPr>
          <a:xfrm>
            <a:off x="80963" y="0"/>
            <a:ext cx="7920037" cy="914400"/>
          </a:xfrm>
        </p:spPr>
        <p:txBody>
          <a:bodyPr/>
          <a:lstStyle/>
          <a:p>
            <a:pPr eaLnBrk="1" hangingPunct="1"/>
            <a:r>
              <a:rPr lang="en-US" altLang="en-US" sz="2800">
                <a:ea typeface="MS PGothic" charset="-128"/>
                <a:cs typeface="ＭＳ Ｐゴシック" charset="-128"/>
              </a:rPr>
              <a:t>Concentration Affects the Free Energy of Hydrolysis of ATP</a:t>
            </a:r>
          </a:p>
        </p:txBody>
      </p:sp>
      <p:sp>
        <p:nvSpPr>
          <p:cNvPr id="24580" name="TextBox 4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 bwMode="auto">
          <a:xfrm>
            <a:off x="228600" y="1913216"/>
            <a:ext cx="9288780" cy="3016210"/>
          </a:xfrm>
          <a:prstGeom prst="rect">
            <a:avLst/>
          </a:prstGeom>
          <a:blipFill rotWithShape="0">
            <a:blip r:embed="rId3"/>
            <a:stretch>
              <a:fillRect l="-1707" t="-6061" b="-3838"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>
                <a:noFill/>
              </a:rPr>
              <a:t> </a:t>
            </a:r>
          </a:p>
        </p:txBody>
      </p:sp>
      <p:sp>
        <p:nvSpPr>
          <p:cNvPr id="32771" name="Text Box 5"/>
          <p:cNvSpPr txBox="1">
            <a:spLocks noChangeArrowheads="1"/>
          </p:cNvSpPr>
          <p:nvPr/>
        </p:nvSpPr>
        <p:spPr bwMode="auto">
          <a:xfrm>
            <a:off x="549275" y="1187450"/>
            <a:ext cx="3805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000">
                <a:solidFill>
                  <a:schemeClr val="tx1"/>
                </a:solidFill>
                <a:latin typeface="Times New Roman" charset="0"/>
              </a:rPr>
              <a:t>(from Garrett &amp; Grisham, page 68)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/>
          <p:cNvSpPr>
            <a:spLocks noGrp="1"/>
          </p:cNvSpPr>
          <p:nvPr>
            <p:ph type="title" idx="4294967295"/>
          </p:nvPr>
        </p:nvSpPr>
        <p:spPr>
          <a:xfrm>
            <a:off x="80963" y="0"/>
            <a:ext cx="7920037" cy="914400"/>
          </a:xfrm>
        </p:spPr>
        <p:txBody>
          <a:bodyPr/>
          <a:lstStyle/>
          <a:p>
            <a:pPr eaLnBrk="1" hangingPunct="1"/>
            <a:r>
              <a:rPr lang="en-US" altLang="en-US" sz="2800">
                <a:ea typeface="MS PGothic" charset="-128"/>
                <a:cs typeface="ＭＳ Ｐゴシック" charset="-128"/>
              </a:rPr>
              <a:t>Concentration Affects the Free Energy of Hydrolysis of ATP</a:t>
            </a:r>
          </a:p>
        </p:txBody>
      </p:sp>
      <p:pic>
        <p:nvPicPr>
          <p:cNvPr id="34818" name="Picture 3" descr="03f17.jpg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1050925"/>
            <a:ext cx="4519613" cy="573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0" name="TextBox 4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 bwMode="auto">
          <a:xfrm>
            <a:off x="143146" y="1472148"/>
            <a:ext cx="3276600" cy="3785652"/>
          </a:xfrm>
          <a:prstGeom prst="rect">
            <a:avLst/>
          </a:prstGeom>
          <a:blipFill rotWithShape="0">
            <a:blip r:embed="rId4"/>
            <a:stretch>
              <a:fillRect l="-2788" t="-2733" r="-4089" b="-2733"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>
                <a:noFill/>
              </a:rPr>
              <a:t> </a:t>
            </a:r>
          </a:p>
        </p:txBody>
      </p:sp>
      <p:sp>
        <p:nvSpPr>
          <p:cNvPr id="34820" name="Text Box 5"/>
          <p:cNvSpPr txBox="1">
            <a:spLocks noChangeArrowheads="1"/>
          </p:cNvSpPr>
          <p:nvPr/>
        </p:nvSpPr>
        <p:spPr bwMode="auto">
          <a:xfrm>
            <a:off x="80963" y="914400"/>
            <a:ext cx="3429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Times New Roman" charset="0"/>
              </a:rPr>
              <a:t>(from Garrett &amp; Grisham, page 69)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>
                <a:ea typeface="MS PGothic" charset="-128"/>
                <a:cs typeface="ＭＳ Ｐゴシック" charset="-128"/>
              </a:rPr>
              <a:t>Phosphoric Acid Anhydrides</a:t>
            </a:r>
          </a:p>
        </p:txBody>
      </p:sp>
      <p:sp>
        <p:nvSpPr>
          <p:cNvPr id="368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2000" y="1371600"/>
            <a:ext cx="7772400" cy="4724400"/>
          </a:xfrm>
        </p:spPr>
        <p:txBody>
          <a:bodyPr/>
          <a:lstStyle/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en-US" altLang="en-US" sz="3000" i="1">
                <a:ea typeface="MS PGothic" charset="-128"/>
                <a:cs typeface="ＭＳ Ｐゴシック" charset="-128"/>
              </a:rPr>
              <a:t>Why ATP does what it does! </a:t>
            </a:r>
            <a:br>
              <a:rPr lang="en-US" altLang="en-US" sz="3000" i="1">
                <a:ea typeface="MS PGothic" charset="-128"/>
                <a:cs typeface="ＭＳ Ｐゴシック" charset="-128"/>
              </a:rPr>
            </a:br>
            <a:endParaRPr lang="en-US" altLang="en-US" sz="3000" i="1">
              <a:ea typeface="MS PGothic" charset="-128"/>
              <a:cs typeface="ＭＳ Ｐゴシック" charset="-128"/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en-US" sz="3000">
                <a:ea typeface="MS PGothic" charset="-128"/>
                <a:cs typeface="ＭＳ Ｐゴシック" charset="-128"/>
              </a:rPr>
              <a:t>ADP and ATP are examples of phosphoric acid anhydrides </a:t>
            </a:r>
          </a:p>
          <a:p>
            <a:pPr eaLnBrk="1" hangingPunct="1">
              <a:lnSpc>
                <a:spcPct val="80000"/>
              </a:lnSpc>
            </a:pPr>
            <a:endParaRPr lang="en-US" altLang="en-US" sz="3000">
              <a:ea typeface="MS PGothic" charset="-128"/>
              <a:cs typeface="ＭＳ Ｐゴシック" charset="-128"/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en-US" sz="3000">
                <a:ea typeface="MS PGothic" charset="-128"/>
                <a:cs typeface="ＭＳ Ｐゴシック" charset="-128"/>
              </a:rPr>
              <a:t>Large negative free energy change on hydrolysis is due to: 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3000">
                <a:ea typeface="MS PGothic" charset="-128"/>
              </a:rPr>
              <a:t>electrostatic repulsion 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3000">
                <a:ea typeface="MS PGothic" charset="-128"/>
              </a:rPr>
              <a:t>stabilization of products by ionization and resonance 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3000">
                <a:ea typeface="MS PGothic" charset="-128"/>
              </a:rPr>
              <a:t>entropy factors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 sz="2800">
                <a:ea typeface="MS PGothic" charset="-128"/>
                <a:cs typeface="ＭＳ Ｐゴシック" charset="-128"/>
              </a:rPr>
              <a:t>1.4 – Properties of Biomolecules Reflect Their Fitness to the Living Condition</a:t>
            </a:r>
          </a:p>
        </p:txBody>
      </p:sp>
      <p:pic>
        <p:nvPicPr>
          <p:cNvPr id="37890" name="Picture 3" descr="f01-18A.jpg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6463" y="1066800"/>
            <a:ext cx="6967537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1" name="TextBox 3"/>
          <p:cNvSpPr txBox="1">
            <a:spLocks noChangeArrowheads="1"/>
          </p:cNvSpPr>
          <p:nvPr/>
        </p:nvSpPr>
        <p:spPr bwMode="auto">
          <a:xfrm>
            <a:off x="0" y="2286000"/>
            <a:ext cx="2362200" cy="2678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/>
              <a:t>Cells release the energy of glucose in a stepwise fashion, forming ATP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8"/>
          <p:cNvSpPr>
            <a:spLocks noChangeArrowheads="1"/>
          </p:cNvSpPr>
          <p:nvPr/>
        </p:nvSpPr>
        <p:spPr bwMode="auto">
          <a:xfrm>
            <a:off x="2895600" y="3886200"/>
            <a:ext cx="6096000" cy="2971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</a:pPr>
            <a:endParaRPr lang="en-US" altLang="en-US" sz="3000"/>
          </a:p>
        </p:txBody>
      </p:sp>
      <p:pic>
        <p:nvPicPr>
          <p:cNvPr id="11266" name="Picture 3" descr="Fig 3-1 calorimetr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0"/>
            <a:ext cx="6096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1267" name="Object 9"/>
          <p:cNvGraphicFramePr>
            <a:graphicFrameLocks noChangeAspect="1"/>
          </p:cNvGraphicFramePr>
          <p:nvPr/>
        </p:nvGraphicFramePr>
        <p:xfrm>
          <a:off x="2895600" y="-76200"/>
          <a:ext cx="6096000" cy="4059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5" name="Image" r:id="rId5" imgW="10259589" imgH="6830582" progId="Photoshop.Image.9">
                  <p:embed/>
                </p:oleObj>
              </mc:Choice>
              <mc:Fallback>
                <p:oleObj name="Image" r:id="rId5" imgW="10259589" imgH="6830582" progId="Photoshop.Image.9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95600" y="-76200"/>
                        <a:ext cx="6096000" cy="40592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268" name="Text Box 10"/>
          <p:cNvSpPr txBox="1">
            <a:spLocks noChangeArrowheads="1"/>
          </p:cNvSpPr>
          <p:nvPr/>
        </p:nvSpPr>
        <p:spPr bwMode="auto">
          <a:xfrm>
            <a:off x="136525" y="762000"/>
            <a:ext cx="2530475" cy="161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000">
                <a:solidFill>
                  <a:schemeClr val="tx1"/>
                </a:solidFill>
              </a:rPr>
              <a:t>Fig. 3.1 Exchange of heat &amp; work in</a:t>
            </a: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000">
                <a:solidFill>
                  <a:schemeClr val="tx1"/>
                </a:solidFill>
              </a:rPr>
              <a:t>(a) constant volume and (b) constant pressure reactions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Picture 2" descr="expt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938" y="0"/>
            <a:ext cx="7348537" cy="677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59" name="Picture 3" descr="expt 1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1905000"/>
            <a:ext cx="5492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0" name="Picture 4" descr="expt 1b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2895600"/>
            <a:ext cx="493713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1" name="Picture 5" descr="expt 1c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457200"/>
            <a:ext cx="858838" cy="2992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7" name="Text Box 7"/>
          <p:cNvSpPr txBox="1">
            <a:spLocks noChangeArrowheads="1"/>
          </p:cNvSpPr>
          <p:nvPr/>
        </p:nvSpPr>
        <p:spPr bwMode="auto">
          <a:xfrm>
            <a:off x="914400" y="-1588"/>
            <a:ext cx="7312025" cy="45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400" u="sng">
                <a:solidFill>
                  <a:srgbClr val="FF0000"/>
                </a:solidFill>
              </a:rPr>
              <a:t>Example Reactions Involving Weak Interactions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4963" y="0"/>
            <a:ext cx="593407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icture 1027" descr="Fig 3-2 entropy examp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470025"/>
            <a:ext cx="8534400" cy="3916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371475"/>
            <a:ext cx="4724400" cy="6115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2" descr="expt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938" y="82550"/>
            <a:ext cx="7348537" cy="669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4" name="Picture 3" descr="expt 1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1905000"/>
            <a:ext cx="5492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5" name="Picture 4" descr="expt 1b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2895600"/>
            <a:ext cx="493713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6" name="Picture 6" descr="expt 1c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457200"/>
            <a:ext cx="858838" cy="2992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91" name="Picture 7" descr="expt 1d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28600"/>
            <a:ext cx="2228850" cy="341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8" name="Text Box 8"/>
          <p:cNvSpPr txBox="1">
            <a:spLocks noChangeArrowheads="1"/>
          </p:cNvSpPr>
          <p:nvPr/>
        </p:nvSpPr>
        <p:spPr bwMode="auto">
          <a:xfrm>
            <a:off x="685800" y="0"/>
            <a:ext cx="7772400" cy="457200"/>
          </a:xfrm>
          <a:prstGeom prst="rect">
            <a:avLst/>
          </a:prstGeom>
          <a:solidFill>
            <a:srgbClr val="A4C7C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400" u="sng">
                <a:solidFill>
                  <a:srgbClr val="FF0000"/>
                </a:solidFill>
              </a:rPr>
              <a:t>Example Reactions Involving Weak Interactions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1027" descr="Fig 3-4 Contrib of H &amp; S to R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338263"/>
            <a:ext cx="8686800" cy="417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58" name="Text Box 1028"/>
          <p:cNvSpPr txBox="1">
            <a:spLocks noChangeArrowheads="1"/>
          </p:cNvSpPr>
          <p:nvPr/>
        </p:nvSpPr>
        <p:spPr bwMode="auto">
          <a:xfrm>
            <a:off x="152400" y="457200"/>
            <a:ext cx="87979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rgbClr val="000066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400">
                <a:solidFill>
                  <a:schemeClr val="tx1"/>
                </a:solidFill>
              </a:rPr>
              <a:t>Reactions are driven by enthalpy and entropy, alone or together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16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IOCHE~1">
  <a:themeElements>
    <a:clrScheme name="Custom 7">
      <a:dk1>
        <a:srgbClr val="000000"/>
      </a:dk1>
      <a:lt1>
        <a:srgbClr val="000000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AAAAAA"/>
      </a:accent3>
      <a:accent4>
        <a:srgbClr val="000000"/>
      </a:accent4>
      <a:accent5>
        <a:srgbClr val="AAE2CA"/>
      </a:accent5>
      <a:accent6>
        <a:srgbClr val="2D2DB9"/>
      </a:accent6>
      <a:hlink>
        <a:srgbClr val="FF0000"/>
      </a:hlink>
      <a:folHlink>
        <a:srgbClr val="B2B2B2"/>
      </a:folHlink>
    </a:clrScheme>
    <a:fontScheme name="BIOCHE~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000" b="0" i="0" u="none" strike="noStrike" cap="none" normalizeH="0" baseline="0" smtClean="0">
            <a:ln>
              <a:noFill/>
            </a:ln>
            <a:solidFill>
              <a:srgbClr val="000066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000" b="0" i="0" u="none" strike="noStrike" cap="none" normalizeH="0" baseline="0" smtClean="0">
            <a:ln>
              <a:noFill/>
            </a:ln>
            <a:solidFill>
              <a:srgbClr val="000066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IOCHE~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IOCHE~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2_BIOCHE~1">
  <a:themeElements>
    <a:clrScheme name="Custom 11">
      <a:dk1>
        <a:srgbClr val="000000"/>
      </a:dk1>
      <a:lt1>
        <a:srgbClr val="000000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AAAAAA"/>
      </a:accent3>
      <a:accent4>
        <a:srgbClr val="000000"/>
      </a:accent4>
      <a:accent5>
        <a:srgbClr val="AAE2CA"/>
      </a:accent5>
      <a:accent6>
        <a:srgbClr val="2D2DB9"/>
      </a:accent6>
      <a:hlink>
        <a:srgbClr val="FF0000"/>
      </a:hlink>
      <a:folHlink>
        <a:srgbClr val="B2B2B2"/>
      </a:folHlink>
    </a:clrScheme>
    <a:fontScheme name="BIOCHE~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000" b="0" i="0" u="none" strike="noStrike" cap="none" normalizeH="0" baseline="0" smtClean="0">
            <a:ln>
              <a:noFill/>
            </a:ln>
            <a:solidFill>
              <a:srgbClr val="000066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000" b="0" i="0" u="none" strike="noStrike" cap="none" normalizeH="0" baseline="0" smtClean="0">
            <a:ln>
              <a:noFill/>
            </a:ln>
            <a:solidFill>
              <a:srgbClr val="000066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IOCHE~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IOCHE~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C:\PROGRA~1\MICROS~2\TEMPLA~1\PRESEN~1\BIOCHE~1.POT</Template>
  <TotalTime>46329750</TotalTime>
  <Words>390</Words>
  <Application>Microsoft Macintosh PowerPoint</Application>
  <PresentationFormat>On-screen Show (4:3)</PresentationFormat>
  <Paragraphs>53</Paragraphs>
  <Slides>23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MS PGothic</vt:lpstr>
      <vt:lpstr>Arial</vt:lpstr>
      <vt:lpstr>ＭＳ Ｐゴシック</vt:lpstr>
      <vt:lpstr>Times</vt:lpstr>
      <vt:lpstr>Times New Roman</vt:lpstr>
      <vt:lpstr>Verdana</vt:lpstr>
      <vt:lpstr>BIOCHE~1</vt:lpstr>
      <vt:lpstr>2_BIOCHE~1</vt:lpstr>
      <vt:lpstr>Image</vt:lpstr>
      <vt:lpstr>Chapter 3 Thermodynamics of Biological Systems (Substitute Chapter 3 from Matthews et al. is posted on eLearning)</vt:lpstr>
      <vt:lpstr>Outline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Coupled Reactions</vt:lpstr>
      <vt:lpstr>ATP Contains Two Pyrophosphate Linkages</vt:lpstr>
      <vt:lpstr>PowerPoint Presentation</vt:lpstr>
      <vt:lpstr>Concentration Affects the Free Energy of Hydrolysis of ATP</vt:lpstr>
      <vt:lpstr>Concentration Affects the Free Energy of Hydrolysis of ATP</vt:lpstr>
      <vt:lpstr>Phosphoric Acid Anhydrides</vt:lpstr>
      <vt:lpstr>1.4 – Properties of Biomolecules Reflect Their Fitness to the Living Condition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6</dc:title>
  <dc:creator>Charles M. Grisham</dc:creator>
  <cp:lastModifiedBy>Robert Marsh</cp:lastModifiedBy>
  <cp:revision>223</cp:revision>
  <dcterms:created xsi:type="dcterms:W3CDTF">1998-08-18T15:56:28Z</dcterms:created>
  <dcterms:modified xsi:type="dcterms:W3CDTF">2016-08-12T05:16:06Z</dcterms:modified>
</cp:coreProperties>
</file>